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73" r:id="rId4"/>
    <p:sldId id="296" r:id="rId5"/>
    <p:sldId id="297" r:id="rId6"/>
    <p:sldId id="298" r:id="rId7"/>
    <p:sldId id="321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4"/>
  </p:normalViewPr>
  <p:slideViewPr>
    <p:cSldViewPr snapToGrid="0" snapToObjects="1">
      <p:cViewPr>
        <p:scale>
          <a:sx n="129" d="100"/>
          <a:sy n="129" d="100"/>
        </p:scale>
        <p:origin x="496" y="240"/>
      </p:cViewPr>
      <p:guideLst/>
    </p:cSldViewPr>
  </p:slideViewPr>
  <p:notesTextViewPr>
    <p:cViewPr>
      <p:scale>
        <a:sx n="300" d="100"/>
        <a:sy n="3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jpeg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B2E3F7-2CDF-6347-A110-A5EA310AA13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9A94F8-A038-D448-A6A4-0AC326908F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645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A94F8-A038-D448-A6A4-0AC326908F2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898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5208-1759-5944-B13F-5B2372BBF52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7843F-6338-114F-AD1F-2A5B7095D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302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5208-1759-5944-B13F-5B2372BBF52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7843F-6338-114F-AD1F-2A5B7095D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233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5208-1759-5944-B13F-5B2372BBF52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7843F-6338-114F-AD1F-2A5B7095D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316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5208-1759-5944-B13F-5B2372BBF52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7843F-6338-114F-AD1F-2A5B7095D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248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5208-1759-5944-B13F-5B2372BBF52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7843F-6338-114F-AD1F-2A5B7095D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352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5208-1759-5944-B13F-5B2372BBF52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7843F-6338-114F-AD1F-2A5B7095D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249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5208-1759-5944-B13F-5B2372BBF52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7843F-6338-114F-AD1F-2A5B7095D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211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5208-1759-5944-B13F-5B2372BBF52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7843F-6338-114F-AD1F-2A5B7095D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62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5208-1759-5944-B13F-5B2372BBF52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7843F-6338-114F-AD1F-2A5B7095D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89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5208-1759-5944-B13F-5B2372BBF52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7843F-6338-114F-AD1F-2A5B7095D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412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5208-1759-5944-B13F-5B2372BBF52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7843F-6338-114F-AD1F-2A5B7095D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046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EC5208-1759-5944-B13F-5B2372BBF52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97843F-6338-114F-AD1F-2A5B7095D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382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7F918B7-BCDA-C143-9F23-969376267F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32"/>
          <a:stretch/>
        </p:blipFill>
        <p:spPr>
          <a:xfrm>
            <a:off x="0" y="0"/>
            <a:ext cx="9343325" cy="69260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106253-A012-A842-8B31-48F19C036D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8889" y="1387244"/>
            <a:ext cx="4656976" cy="176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972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F91643-B24F-9645-B844-45305330C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2C0DCF-03D4-1645-A3EE-429E1E5B43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36454"/>
            <a:ext cx="9144000" cy="5121546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9AB5CD11-7B6C-FB45-B0B3-A9AF2A64FF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9271" y="4221345"/>
            <a:ext cx="7886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Green light - </a:t>
            </a:r>
            <a:r>
              <a:rPr lang="en-US" sz="2000" dirty="0">
                <a:solidFill>
                  <a:srgbClr val="FFFF00"/>
                </a:solidFill>
              </a:rPr>
              <a:t>532.272 nm</a:t>
            </a:r>
            <a:br>
              <a:rPr lang="en-US" sz="2000" dirty="0"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endParaRPr lang="en-US" sz="2000" b="1" dirty="0">
              <a:solidFill>
                <a:srgbClr val="FFFF00"/>
              </a:solidFill>
            </a:endParaRPr>
          </a:p>
          <a:p>
            <a:r>
              <a:rPr lang="en-US" sz="2000" b="1" dirty="0">
                <a:solidFill>
                  <a:srgbClr val="FFFF00"/>
                </a:solidFill>
              </a:rPr>
              <a:t>91-day revisit</a:t>
            </a:r>
          </a:p>
          <a:p>
            <a:endParaRPr lang="en-US" sz="2000" b="1" dirty="0">
              <a:solidFill>
                <a:srgbClr val="FFFF00"/>
              </a:solidFill>
            </a:endParaRPr>
          </a:p>
          <a:p>
            <a:r>
              <a:rPr lang="en-US" sz="2000" b="1" dirty="0">
                <a:solidFill>
                  <a:srgbClr val="FFFF00"/>
                </a:solidFill>
              </a:rPr>
              <a:t>Ground tracks at icesat-2.gsfc.nasa.gov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38E962-645D-7748-9A56-B926E4FDDE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84956"/>
            <a:ext cx="9134475" cy="52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 dirty="0">
                <a:solidFill>
                  <a:prstClr val="black"/>
                </a:solidFill>
                <a:latin typeface="Calibri"/>
              </a:rPr>
              <a:t>The Basics</a:t>
            </a:r>
          </a:p>
        </p:txBody>
      </p:sp>
    </p:spTree>
    <p:extLst>
      <p:ext uri="{BB962C8B-B14F-4D97-AF65-F5344CB8AC3E}">
        <p14:creationId xmlns:p14="http://schemas.microsoft.com/office/powerpoint/2010/main" val="656011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0"/>
          <p:cNvSpPr txBox="1">
            <a:spLocks noChangeArrowheads="1"/>
          </p:cNvSpPr>
          <p:nvPr/>
        </p:nvSpPr>
        <p:spPr bwMode="auto">
          <a:xfrm>
            <a:off x="306388" y="1448248"/>
            <a:ext cx="86947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457200" indent="-457200"/>
            <a:endParaRPr lang="en-US" sz="2000" dirty="0">
              <a:solidFill>
                <a:srgbClr val="376092"/>
              </a:solidFill>
              <a:latin typeface="Calibri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7111384-A6DC-6A41-B616-B853F55D868D}"/>
              </a:ext>
            </a:extLst>
          </p:cNvPr>
          <p:cNvGrpSpPr/>
          <p:nvPr/>
        </p:nvGrpSpPr>
        <p:grpSpPr>
          <a:xfrm>
            <a:off x="158570" y="1372973"/>
            <a:ext cx="5201468" cy="3891626"/>
            <a:chOff x="153988" y="1995935"/>
            <a:chExt cx="4446587" cy="3268663"/>
          </a:xfrm>
        </p:grpSpPr>
        <p:pic>
          <p:nvPicPr>
            <p:cNvPr id="5" name="Picture 4" descr="MeasConcept-6-beam-multilaser-new.jp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153988" y="1995935"/>
              <a:ext cx="4446587" cy="32686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cxnSp>
          <p:nvCxnSpPr>
            <p:cNvPr id="6" name="Straight Arrow Connector 5"/>
            <p:cNvCxnSpPr>
              <a:cxnSpLocks noChangeShapeType="1"/>
            </p:cNvCxnSpPr>
            <p:nvPr/>
          </p:nvCxnSpPr>
          <p:spPr bwMode="auto">
            <a:xfrm>
              <a:off x="1447800" y="3419923"/>
              <a:ext cx="420688" cy="361950"/>
            </a:xfrm>
            <a:prstGeom prst="straightConnector1">
              <a:avLst/>
            </a:prstGeom>
            <a:noFill/>
            <a:ln w="25400">
              <a:solidFill>
                <a:schemeClr val="accent2"/>
              </a:solidFill>
              <a:round/>
              <a:headEnd type="arrow" w="med" len="med"/>
              <a:tailEnd type="arrow" w="med" len="med"/>
            </a:ln>
            <a:effectLst>
              <a:outerShdw blurRad="63500" dist="20000" dir="5400000" rotWithShape="0">
                <a:srgbClr val="000000">
                  <a:alpha val="37999"/>
                </a:srgbClr>
              </a:outerShdw>
            </a:effectLst>
          </p:spPr>
        </p:cxnSp>
        <p:cxnSp>
          <p:nvCxnSpPr>
            <p:cNvPr id="7" name="Straight Arrow Connector 6"/>
            <p:cNvCxnSpPr>
              <a:cxnSpLocks noChangeShapeType="1"/>
            </p:cNvCxnSpPr>
            <p:nvPr/>
          </p:nvCxnSpPr>
          <p:spPr bwMode="auto">
            <a:xfrm>
              <a:off x="1884363" y="3812035"/>
              <a:ext cx="441325" cy="357188"/>
            </a:xfrm>
            <a:prstGeom prst="straightConnector1">
              <a:avLst/>
            </a:prstGeom>
            <a:noFill/>
            <a:ln w="25400">
              <a:solidFill>
                <a:schemeClr val="accent2"/>
              </a:solidFill>
              <a:round/>
              <a:headEnd type="arrow" w="med" len="med"/>
              <a:tailEnd type="arrow" w="med" len="med"/>
            </a:ln>
            <a:effectLst>
              <a:outerShdw blurRad="63500" dist="20000" dir="5400000" rotWithShape="0">
                <a:srgbClr val="000000">
                  <a:alpha val="37999"/>
                </a:srgbClr>
              </a:outerShdw>
            </a:effectLst>
          </p:spPr>
        </p:cxnSp>
        <p:sp>
          <p:nvSpPr>
            <p:cNvPr id="8" name="TextBox 7"/>
            <p:cNvSpPr txBox="1">
              <a:spLocks noChangeArrowheads="1"/>
            </p:cNvSpPr>
            <p:nvPr/>
          </p:nvSpPr>
          <p:spPr bwMode="auto">
            <a:xfrm>
              <a:off x="1558925" y="3853310"/>
              <a:ext cx="652463" cy="3683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b="1">
                  <a:solidFill>
                    <a:srgbClr val="FF0000"/>
                  </a:solidFill>
                  <a:latin typeface="Calibri"/>
                </a:rPr>
                <a:t>3 km</a:t>
              </a:r>
            </a:p>
          </p:txBody>
        </p:sp>
        <p:sp>
          <p:nvSpPr>
            <p:cNvPr id="9" name="TextBox 8"/>
            <p:cNvSpPr txBox="1">
              <a:spLocks noChangeArrowheads="1"/>
            </p:cNvSpPr>
            <p:nvPr/>
          </p:nvSpPr>
          <p:spPr bwMode="auto">
            <a:xfrm>
              <a:off x="1104900" y="3458023"/>
              <a:ext cx="652463" cy="369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b="1">
                  <a:solidFill>
                    <a:srgbClr val="FF0000"/>
                  </a:solidFill>
                  <a:latin typeface="Calibri"/>
                </a:rPr>
                <a:t>3 km</a:t>
              </a:r>
            </a:p>
          </p:txBody>
        </p:sp>
        <p:sp>
          <p:nvSpPr>
            <p:cNvPr id="10" name="Right Brace 9"/>
            <p:cNvSpPr>
              <a:spLocks noChangeAspect="1"/>
            </p:cNvSpPr>
            <p:nvPr/>
          </p:nvSpPr>
          <p:spPr bwMode="auto">
            <a:xfrm rot="8880000">
              <a:off x="1343025" y="4016823"/>
              <a:ext cx="127000" cy="134937"/>
            </a:xfrm>
            <a:prstGeom prst="rightBrace">
              <a:avLst>
                <a:gd name="adj1" fmla="val 8333"/>
                <a:gd name="adj2" fmla="val 50000"/>
              </a:avLst>
            </a:prstGeom>
            <a:noFill/>
            <a:ln w="25400">
              <a:solidFill>
                <a:srgbClr val="FFFF00"/>
              </a:solidFill>
              <a:round/>
              <a:headEnd/>
              <a:tailEnd/>
            </a:ln>
            <a:effectLst>
              <a:outerShdw blurRad="63500" dist="20000" dir="5400000" rotWithShape="0">
                <a:srgbClr val="000000">
                  <a:alpha val="37999"/>
                </a:srgbClr>
              </a:outerShdw>
            </a:effectLst>
          </p:spPr>
          <p:txBody>
            <a:bodyPr anchor="ctr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en-US" dirty="0">
                <a:solidFill>
                  <a:srgbClr val="FFFF00"/>
                </a:solidFill>
                <a:latin typeface="Calibri"/>
              </a:endParaRPr>
            </a:p>
          </p:txBody>
        </p:sp>
        <p:sp>
          <p:nvSpPr>
            <p:cNvPr id="11" name="TextBox 10"/>
            <p:cNvSpPr txBox="1">
              <a:spLocks noChangeArrowheads="1"/>
            </p:cNvSpPr>
            <p:nvPr/>
          </p:nvSpPr>
          <p:spPr bwMode="auto">
            <a:xfrm>
              <a:off x="844550" y="4005710"/>
              <a:ext cx="6032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 b="1">
                  <a:solidFill>
                    <a:srgbClr val="FFFF00"/>
                  </a:solidFill>
                  <a:latin typeface="Calibri"/>
                </a:rPr>
                <a:t>90 m</a:t>
              </a:r>
            </a:p>
          </p:txBody>
        </p:sp>
        <p:sp>
          <p:nvSpPr>
            <p:cNvPr id="13" name="TextBox 12"/>
            <p:cNvSpPr txBox="1">
              <a:spLocks noChangeArrowheads="1"/>
            </p:cNvSpPr>
            <p:nvPr/>
          </p:nvSpPr>
          <p:spPr bwMode="auto">
            <a:xfrm>
              <a:off x="3009900" y="2159448"/>
              <a:ext cx="1552575" cy="369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solidFill>
                    <a:srgbClr val="FFFF00"/>
                  </a:solidFill>
                  <a:latin typeface="Calibri"/>
                </a:rPr>
                <a:t>flight direction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 flipV="1">
              <a:off x="2546350" y="2529335"/>
              <a:ext cx="463550" cy="311150"/>
            </a:xfrm>
            <a:prstGeom prst="straightConnector1">
              <a:avLst/>
            </a:prstGeom>
            <a:ln w="635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5"/>
          <p:cNvSpPr txBox="1">
            <a:spLocks noChangeArrowheads="1"/>
          </p:cNvSpPr>
          <p:nvPr/>
        </p:nvSpPr>
        <p:spPr bwMode="auto">
          <a:xfrm>
            <a:off x="7141893" y="3542114"/>
            <a:ext cx="652463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prstClr val="black"/>
                </a:solidFill>
                <a:latin typeface="Calibri"/>
              </a:rPr>
              <a:t>3 km</a:t>
            </a:r>
          </a:p>
        </p:txBody>
      </p:sp>
      <p:sp>
        <p:nvSpPr>
          <p:cNvPr id="22" name="TextBox 26"/>
          <p:cNvSpPr txBox="1">
            <a:spLocks noChangeArrowheads="1"/>
          </p:cNvSpPr>
          <p:nvPr/>
        </p:nvSpPr>
        <p:spPr bwMode="auto">
          <a:xfrm>
            <a:off x="6635063" y="2700054"/>
            <a:ext cx="652463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prstClr val="black"/>
                </a:solidFill>
                <a:latin typeface="Calibri"/>
              </a:rPr>
              <a:t>3 km</a:t>
            </a:r>
          </a:p>
        </p:txBody>
      </p:sp>
      <p:cxnSp>
        <p:nvCxnSpPr>
          <p:cNvPr id="23" name="Straight Arrow Connector 14"/>
          <p:cNvCxnSpPr/>
          <p:nvPr/>
        </p:nvCxnSpPr>
        <p:spPr>
          <a:xfrm flipV="1">
            <a:off x="7585650" y="2434716"/>
            <a:ext cx="882650" cy="620713"/>
          </a:xfrm>
          <a:prstGeom prst="straightConnector1">
            <a:avLst/>
          </a:prstGeom>
          <a:ln w="44450">
            <a:solidFill>
              <a:srgbClr val="FF0000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6"/>
          <p:cNvSpPr>
            <a:spLocks noChangeArrowheads="1"/>
          </p:cNvSpPr>
          <p:nvPr/>
        </p:nvSpPr>
        <p:spPr bwMode="auto">
          <a:xfrm rot="3573271">
            <a:off x="6566476" y="2581038"/>
            <a:ext cx="142875" cy="142875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6" name="Oval 25"/>
          <p:cNvSpPr>
            <a:spLocks noChangeArrowheads="1"/>
          </p:cNvSpPr>
          <p:nvPr/>
        </p:nvSpPr>
        <p:spPr bwMode="auto">
          <a:xfrm rot="3573271">
            <a:off x="7039551" y="3385900"/>
            <a:ext cx="142875" cy="142875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7" name="Oval 26"/>
          <p:cNvSpPr>
            <a:spLocks noChangeArrowheads="1"/>
          </p:cNvSpPr>
          <p:nvPr/>
        </p:nvSpPr>
        <p:spPr bwMode="auto">
          <a:xfrm rot="3573271">
            <a:off x="6493451" y="2454038"/>
            <a:ext cx="142875" cy="142875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8" name="Oval 27"/>
          <p:cNvSpPr>
            <a:spLocks noChangeArrowheads="1"/>
          </p:cNvSpPr>
          <p:nvPr/>
        </p:nvSpPr>
        <p:spPr bwMode="auto">
          <a:xfrm rot="3573271">
            <a:off x="6966526" y="3258900"/>
            <a:ext cx="142875" cy="142875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9" name="Oval 28"/>
          <p:cNvSpPr>
            <a:spLocks noChangeArrowheads="1"/>
          </p:cNvSpPr>
          <p:nvPr/>
        </p:nvSpPr>
        <p:spPr bwMode="auto">
          <a:xfrm rot="3573271">
            <a:off x="7455476" y="4079638"/>
            <a:ext cx="142875" cy="142875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0" name="Oval 29"/>
          <p:cNvSpPr>
            <a:spLocks noChangeArrowheads="1"/>
          </p:cNvSpPr>
          <p:nvPr/>
        </p:nvSpPr>
        <p:spPr bwMode="auto">
          <a:xfrm rot="3573271">
            <a:off x="7531676" y="4206638"/>
            <a:ext cx="142875" cy="142875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1" name="Oval 30"/>
          <p:cNvSpPr>
            <a:spLocks noChangeArrowheads="1"/>
          </p:cNvSpPr>
          <p:nvPr/>
        </p:nvSpPr>
        <p:spPr bwMode="auto">
          <a:xfrm rot="3573271">
            <a:off x="6625213" y="2546113"/>
            <a:ext cx="142875" cy="142875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2" name="Oval 31"/>
          <p:cNvSpPr>
            <a:spLocks noChangeArrowheads="1"/>
          </p:cNvSpPr>
          <p:nvPr/>
        </p:nvSpPr>
        <p:spPr bwMode="auto">
          <a:xfrm rot="3573271">
            <a:off x="7096701" y="3349388"/>
            <a:ext cx="142875" cy="142875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3" name="Oval 32"/>
          <p:cNvSpPr>
            <a:spLocks noChangeArrowheads="1"/>
          </p:cNvSpPr>
          <p:nvPr/>
        </p:nvSpPr>
        <p:spPr bwMode="auto">
          <a:xfrm rot="3573271">
            <a:off x="6552188" y="2420700"/>
            <a:ext cx="142875" cy="142875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4" name="Oval 33"/>
          <p:cNvSpPr>
            <a:spLocks noChangeArrowheads="1"/>
          </p:cNvSpPr>
          <p:nvPr/>
        </p:nvSpPr>
        <p:spPr bwMode="auto">
          <a:xfrm rot="3573271">
            <a:off x="7025263" y="3225563"/>
            <a:ext cx="142875" cy="142875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5" name="Oval 34"/>
          <p:cNvSpPr>
            <a:spLocks noChangeArrowheads="1"/>
          </p:cNvSpPr>
          <p:nvPr/>
        </p:nvSpPr>
        <p:spPr bwMode="auto">
          <a:xfrm rot="3573271">
            <a:off x="7514213" y="4047888"/>
            <a:ext cx="142875" cy="142875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6" name="Oval 35"/>
          <p:cNvSpPr>
            <a:spLocks noChangeArrowheads="1"/>
          </p:cNvSpPr>
          <p:nvPr/>
        </p:nvSpPr>
        <p:spPr bwMode="auto">
          <a:xfrm rot="3573271">
            <a:off x="7590413" y="4171713"/>
            <a:ext cx="142875" cy="142875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7" name="Oval 36"/>
          <p:cNvSpPr>
            <a:spLocks noChangeArrowheads="1"/>
          </p:cNvSpPr>
          <p:nvPr/>
        </p:nvSpPr>
        <p:spPr bwMode="auto">
          <a:xfrm rot="3573271">
            <a:off x="6688713" y="2504838"/>
            <a:ext cx="142875" cy="142875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8" name="Oval 37"/>
          <p:cNvSpPr>
            <a:spLocks noChangeArrowheads="1"/>
          </p:cNvSpPr>
          <p:nvPr/>
        </p:nvSpPr>
        <p:spPr bwMode="auto">
          <a:xfrm rot="3573271">
            <a:off x="7161788" y="3309700"/>
            <a:ext cx="142875" cy="142875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9" name="Oval 38"/>
          <p:cNvSpPr>
            <a:spLocks noChangeArrowheads="1"/>
          </p:cNvSpPr>
          <p:nvPr/>
        </p:nvSpPr>
        <p:spPr bwMode="auto">
          <a:xfrm rot="3573271">
            <a:off x="6615688" y="2381013"/>
            <a:ext cx="142875" cy="142875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0" name="Oval 39"/>
          <p:cNvSpPr>
            <a:spLocks noChangeArrowheads="1"/>
          </p:cNvSpPr>
          <p:nvPr/>
        </p:nvSpPr>
        <p:spPr bwMode="auto">
          <a:xfrm rot="3573271">
            <a:off x="7088763" y="3185875"/>
            <a:ext cx="142875" cy="142875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1" name="Oval 40"/>
          <p:cNvSpPr>
            <a:spLocks noChangeArrowheads="1"/>
          </p:cNvSpPr>
          <p:nvPr/>
        </p:nvSpPr>
        <p:spPr bwMode="auto">
          <a:xfrm rot="3573271">
            <a:off x="7577713" y="4006613"/>
            <a:ext cx="142875" cy="142875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2" name="Oval 41"/>
          <p:cNvSpPr>
            <a:spLocks noChangeArrowheads="1"/>
          </p:cNvSpPr>
          <p:nvPr/>
        </p:nvSpPr>
        <p:spPr bwMode="auto">
          <a:xfrm rot="3573271">
            <a:off x="7653913" y="4130438"/>
            <a:ext cx="142875" cy="142875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3" name="Oval 42"/>
          <p:cNvSpPr>
            <a:spLocks noChangeArrowheads="1"/>
          </p:cNvSpPr>
          <p:nvPr/>
        </p:nvSpPr>
        <p:spPr bwMode="auto">
          <a:xfrm rot="3573271">
            <a:off x="6745863" y="2469913"/>
            <a:ext cx="142875" cy="142875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4" name="Oval 43"/>
          <p:cNvSpPr>
            <a:spLocks noChangeArrowheads="1"/>
          </p:cNvSpPr>
          <p:nvPr/>
        </p:nvSpPr>
        <p:spPr bwMode="auto">
          <a:xfrm rot="3573271">
            <a:off x="7218938" y="3273188"/>
            <a:ext cx="142875" cy="142875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5" name="Oval 44"/>
          <p:cNvSpPr>
            <a:spLocks noChangeArrowheads="1"/>
          </p:cNvSpPr>
          <p:nvPr/>
        </p:nvSpPr>
        <p:spPr bwMode="auto">
          <a:xfrm rot="3573271">
            <a:off x="6672838" y="2344500"/>
            <a:ext cx="142875" cy="142875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6" name="Oval 45"/>
          <p:cNvSpPr>
            <a:spLocks noChangeArrowheads="1"/>
          </p:cNvSpPr>
          <p:nvPr/>
        </p:nvSpPr>
        <p:spPr bwMode="auto">
          <a:xfrm rot="3573271">
            <a:off x="7145913" y="3149363"/>
            <a:ext cx="142875" cy="142875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7" name="Oval 46"/>
          <p:cNvSpPr>
            <a:spLocks noChangeArrowheads="1"/>
          </p:cNvSpPr>
          <p:nvPr/>
        </p:nvSpPr>
        <p:spPr bwMode="auto">
          <a:xfrm rot="3573271">
            <a:off x="7634863" y="3971688"/>
            <a:ext cx="142875" cy="142875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8" name="Oval 47"/>
          <p:cNvSpPr>
            <a:spLocks noChangeArrowheads="1"/>
          </p:cNvSpPr>
          <p:nvPr/>
        </p:nvSpPr>
        <p:spPr bwMode="auto">
          <a:xfrm rot="3573271">
            <a:off x="7711063" y="4095513"/>
            <a:ext cx="142875" cy="142875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>
                <a:alpha val="0"/>
              </a:schemeClr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9" name="Oval 24"/>
          <p:cNvSpPr>
            <a:spLocks noChangeArrowheads="1"/>
          </p:cNvSpPr>
          <p:nvPr/>
        </p:nvSpPr>
        <p:spPr bwMode="auto">
          <a:xfrm rot="3573271">
            <a:off x="6735544" y="2304019"/>
            <a:ext cx="144463" cy="142875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0" name="Oval 24"/>
          <p:cNvSpPr>
            <a:spLocks noChangeArrowheads="1"/>
          </p:cNvSpPr>
          <p:nvPr/>
        </p:nvSpPr>
        <p:spPr bwMode="auto">
          <a:xfrm rot="3573271">
            <a:off x="7203858" y="3115231"/>
            <a:ext cx="144462" cy="142875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1" name="Oval 24"/>
          <p:cNvSpPr>
            <a:spLocks noChangeArrowheads="1"/>
          </p:cNvSpPr>
          <p:nvPr/>
        </p:nvSpPr>
        <p:spPr bwMode="auto">
          <a:xfrm rot="3573271">
            <a:off x="7683282" y="3939144"/>
            <a:ext cx="144463" cy="142875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2" name="Oval 21"/>
          <p:cNvSpPr>
            <a:spLocks noChangeArrowheads="1"/>
          </p:cNvSpPr>
          <p:nvPr/>
        </p:nvSpPr>
        <p:spPr bwMode="auto">
          <a:xfrm rot="3573271">
            <a:off x="6817301" y="2433400"/>
            <a:ext cx="142875" cy="142875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3" name="Oval 21"/>
          <p:cNvSpPr>
            <a:spLocks noChangeArrowheads="1"/>
          </p:cNvSpPr>
          <p:nvPr/>
        </p:nvSpPr>
        <p:spPr bwMode="auto">
          <a:xfrm rot="3573271">
            <a:off x="7280851" y="3236675"/>
            <a:ext cx="142875" cy="142875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4" name="Oval 21"/>
          <p:cNvSpPr>
            <a:spLocks noChangeArrowheads="1"/>
          </p:cNvSpPr>
          <p:nvPr/>
        </p:nvSpPr>
        <p:spPr bwMode="auto">
          <a:xfrm rot="3573271">
            <a:off x="7768213" y="4066938"/>
            <a:ext cx="142875" cy="142875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5" name="TextBox 120"/>
          <p:cNvSpPr txBox="1">
            <a:spLocks noChangeArrowheads="1"/>
          </p:cNvSpPr>
          <p:nvPr/>
        </p:nvSpPr>
        <p:spPr bwMode="auto">
          <a:xfrm>
            <a:off x="306388" y="5755075"/>
            <a:ext cx="813626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solidFill>
                  <a:srgbClr val="008000"/>
                </a:solidFill>
                <a:latin typeface="Calibri"/>
              </a:rPr>
              <a:t>high-energy beams (4x)</a:t>
            </a:r>
            <a:r>
              <a:rPr lang="en-US" sz="2000" dirty="0">
                <a:solidFill>
                  <a:prstClr val="black"/>
                </a:solidFill>
                <a:latin typeface="Calibri"/>
              </a:rPr>
              <a:t> </a:t>
            </a:r>
            <a:r>
              <a:rPr lang="en-US" sz="2000" dirty="0">
                <a:solidFill>
                  <a:srgbClr val="376092"/>
                </a:solidFill>
                <a:latin typeface="Calibri"/>
              </a:rPr>
              <a:t>for better performance over low-reflectivity targets.</a:t>
            </a:r>
          </a:p>
        </p:txBody>
      </p:sp>
      <p:sp>
        <p:nvSpPr>
          <p:cNvPr id="56" name="TextBox 130"/>
          <p:cNvSpPr txBox="1">
            <a:spLocks noChangeArrowheads="1"/>
          </p:cNvSpPr>
          <p:nvPr/>
        </p:nvSpPr>
        <p:spPr bwMode="auto">
          <a:xfrm>
            <a:off x="7413625" y="1995935"/>
            <a:ext cx="15875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prstClr val="black"/>
                </a:solidFill>
                <a:latin typeface="Calibri"/>
              </a:rPr>
              <a:t>flight direction</a:t>
            </a:r>
          </a:p>
        </p:txBody>
      </p:sp>
      <p:sp>
        <p:nvSpPr>
          <p:cNvPr id="68" name="TextBox 67"/>
          <p:cNvSpPr txBox="1">
            <a:spLocks noChangeArrowheads="1"/>
          </p:cNvSpPr>
          <p:nvPr/>
        </p:nvSpPr>
        <p:spPr bwMode="auto">
          <a:xfrm>
            <a:off x="0" y="284956"/>
            <a:ext cx="9134475" cy="52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 dirty="0">
                <a:solidFill>
                  <a:prstClr val="black"/>
                </a:solidFill>
                <a:latin typeface="Calibri"/>
              </a:rPr>
              <a:t>6 beams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84D7F9-37E8-604F-8255-85C8B254AC03}"/>
              </a:ext>
            </a:extLst>
          </p:cNvPr>
          <p:cNvSpPr txBox="1"/>
          <p:nvPr/>
        </p:nvSpPr>
        <p:spPr>
          <a:xfrm>
            <a:off x="5509411" y="3966826"/>
            <a:ext cx="20678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= weak beam</a:t>
            </a:r>
          </a:p>
          <a:p>
            <a:r>
              <a:rPr lang="en-US" dirty="0"/>
              <a:t>Right = strong beam</a:t>
            </a:r>
          </a:p>
        </p:txBody>
      </p:sp>
    </p:spTree>
    <p:extLst>
      <p:ext uri="{BB962C8B-B14F-4D97-AF65-F5344CB8AC3E}">
        <p14:creationId xmlns:p14="http://schemas.microsoft.com/office/powerpoint/2010/main" val="4030832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95608"/>
              </p:ext>
            </p:extLst>
          </p:nvPr>
        </p:nvGraphicFramePr>
        <p:xfrm>
          <a:off x="623887" y="1541592"/>
          <a:ext cx="7886700" cy="37748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8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96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7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336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29136">
                <a:tc>
                  <a:txBody>
                    <a:bodyPr/>
                    <a:lstStyle/>
                    <a:p>
                      <a:r>
                        <a:rPr lang="en-US" sz="1400" dirty="0"/>
                        <a:t>Product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What?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Resolution / posting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Volume</a:t>
                      </a:r>
                    </a:p>
                    <a:p>
                      <a:r>
                        <a:rPr lang="en-US" sz="1400" dirty="0"/>
                        <a:t>Points / 10x10 km box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9136">
                <a:tc>
                  <a:txBody>
                    <a:bodyPr/>
                    <a:lstStyle/>
                    <a:p>
                      <a:r>
                        <a:rPr lang="en-US" sz="1400" dirty="0"/>
                        <a:t>ATL03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Geolocated</a:t>
                      </a:r>
                      <a:r>
                        <a:rPr lang="en-US" sz="1400" baseline="0" dirty="0"/>
                        <a:t> photon-returns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0.7 m / 0.7 m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&gt;6,000,000 / </a:t>
                      </a:r>
                      <a:r>
                        <a:rPr lang="en-US" sz="1400" dirty="0" err="1"/>
                        <a:t>yr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9136">
                <a:tc>
                  <a:txBody>
                    <a:bodyPr/>
                    <a:lstStyle/>
                    <a:p>
                      <a:r>
                        <a:rPr lang="en-US" sz="1400" dirty="0"/>
                        <a:t>ATL06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Surface-height</a:t>
                      </a:r>
                      <a:r>
                        <a:rPr lang="en-US" sz="1400" baseline="0" dirty="0"/>
                        <a:t> estimates for along-track segments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40</a:t>
                      </a:r>
                      <a:r>
                        <a:rPr lang="en-US" sz="1400" baseline="0" dirty="0"/>
                        <a:t> m / 20 m 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32,000 / </a:t>
                      </a:r>
                      <a:r>
                        <a:rPr lang="en-US" sz="1400" dirty="0" err="1"/>
                        <a:t>yr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9136">
                <a:tc>
                  <a:txBody>
                    <a:bodyPr/>
                    <a:lstStyle/>
                    <a:p>
                      <a:r>
                        <a:rPr lang="en-US" sz="1400" dirty="0"/>
                        <a:t>ATL11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Surface height corrected to reference tracks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120</a:t>
                      </a:r>
                      <a:r>
                        <a:rPr lang="en-US" sz="1400" baseline="0" dirty="0"/>
                        <a:t> m  / 60 m @ 4/</a:t>
                      </a:r>
                      <a:r>
                        <a:rPr lang="en-US" sz="1400" baseline="0" dirty="0" err="1"/>
                        <a:t>yr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2,600 reference</a:t>
                      </a:r>
                      <a:r>
                        <a:rPr lang="en-US" sz="1400" baseline="0" dirty="0"/>
                        <a:t> points</a:t>
                      </a:r>
                    </a:p>
                    <a:p>
                      <a:r>
                        <a:rPr lang="en-US" sz="1400" dirty="0"/>
                        <a:t>10,400 data points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9136">
                <a:tc>
                  <a:txBody>
                    <a:bodyPr/>
                    <a:lstStyle/>
                    <a:p>
                      <a:r>
                        <a:rPr lang="en-US" sz="1400"/>
                        <a:t>ATL14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DEM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baseline="0" dirty="0"/>
                        <a:t>125 m </a:t>
                      </a:r>
                      <a:r>
                        <a:rPr lang="en-US" sz="1400" dirty="0"/>
                        <a:t>-3</a:t>
                      </a:r>
                      <a:r>
                        <a:rPr lang="en-US" sz="1400" baseline="0" dirty="0"/>
                        <a:t> km / 125 m @1/</a:t>
                      </a:r>
                      <a:r>
                        <a:rPr lang="en-US" sz="1400" baseline="0" dirty="0" err="1"/>
                        <a:t>yr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baseline="0" dirty="0"/>
                        <a:t>6400</a:t>
                      </a:r>
                      <a:endParaRPr lang="en-US" sz="1400" baseline="300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913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ATL15</a:t>
                      </a:r>
                    </a:p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dh/</a:t>
                      </a:r>
                      <a:r>
                        <a:rPr lang="en-US" sz="1400" dirty="0" err="1"/>
                        <a:t>dt</a:t>
                      </a:r>
                      <a:r>
                        <a:rPr lang="en-US" sz="1400" dirty="0"/>
                        <a:t> maps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500 m – 3 km m, 500</a:t>
                      </a:r>
                      <a:r>
                        <a:rPr lang="en-US" sz="1400" baseline="0" dirty="0"/>
                        <a:t> m</a:t>
                      </a:r>
                      <a:r>
                        <a:rPr lang="en-US" sz="1400" dirty="0"/>
                        <a:t> @4/</a:t>
                      </a:r>
                      <a:r>
                        <a:rPr lang="en-US" sz="1400" dirty="0" err="1"/>
                        <a:t>yr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1600/</a:t>
                      </a:r>
                      <a:r>
                        <a:rPr lang="en-US" sz="1400" dirty="0" err="1"/>
                        <a:t>yr</a:t>
                      </a:r>
                      <a:endParaRPr lang="en-US" sz="1400" baseline="300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BA14490-782B-864E-B9D2-C582F5BAE2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84956"/>
            <a:ext cx="9134475" cy="52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 dirty="0">
                <a:solidFill>
                  <a:prstClr val="black"/>
                </a:solidFill>
                <a:latin typeface="Calibri"/>
              </a:rPr>
              <a:t>Data products</a:t>
            </a:r>
          </a:p>
        </p:txBody>
      </p:sp>
    </p:spTree>
    <p:extLst>
      <p:ext uri="{BB962C8B-B14F-4D97-AF65-F5344CB8AC3E}">
        <p14:creationId xmlns:p14="http://schemas.microsoft.com/office/powerpoint/2010/main" val="3356039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7A8C1-97E5-C34D-A37A-334111526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1867CD-BB10-CA49-8AF2-C5E896CF1E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7000" y="810523"/>
            <a:ext cx="8410000" cy="609785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F08B92-C478-A54E-B079-0B9734CA84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84956"/>
            <a:ext cx="9134475" cy="52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 dirty="0">
                <a:solidFill>
                  <a:prstClr val="black"/>
                </a:solidFill>
                <a:latin typeface="Calibri"/>
              </a:rPr>
              <a:t>ATLO3 example</a:t>
            </a:r>
          </a:p>
        </p:txBody>
      </p:sp>
    </p:spTree>
    <p:extLst>
      <p:ext uri="{BB962C8B-B14F-4D97-AF65-F5344CB8AC3E}">
        <p14:creationId xmlns:p14="http://schemas.microsoft.com/office/powerpoint/2010/main" val="1237850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2DFB44B-3A1C-394B-AB0C-2E5A2B803A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399" y="1339258"/>
            <a:ext cx="8789675" cy="43262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28C99F-9834-CE4A-8D96-F38E3E9689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84956"/>
            <a:ext cx="9134475" cy="52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 dirty="0">
                <a:solidFill>
                  <a:prstClr val="black"/>
                </a:solidFill>
                <a:latin typeface="Calibri"/>
              </a:rPr>
              <a:t>ATLO6 example</a:t>
            </a:r>
          </a:p>
        </p:txBody>
      </p:sp>
    </p:spTree>
    <p:extLst>
      <p:ext uri="{BB962C8B-B14F-4D97-AF65-F5344CB8AC3E}">
        <p14:creationId xmlns:p14="http://schemas.microsoft.com/office/powerpoint/2010/main" val="3441350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718" y="1289189"/>
            <a:ext cx="7886700" cy="380404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ICESat-2 webpage (https://icesat-2.gsfc.nasa.gov):</a:t>
            </a:r>
          </a:p>
          <a:p>
            <a:pPr lvl="1"/>
            <a:r>
              <a:rPr lang="en-US" dirty="0"/>
              <a:t>Links to the Algorithm </a:t>
            </a:r>
            <a:r>
              <a:rPr lang="en-US" dirty="0" err="1"/>
              <a:t>Theotretical</a:t>
            </a:r>
            <a:r>
              <a:rPr lang="en-US" dirty="0"/>
              <a:t> Basis Documents:</a:t>
            </a:r>
          </a:p>
          <a:p>
            <a:pPr lvl="1"/>
            <a:r>
              <a:rPr lang="en-US" dirty="0"/>
              <a:t>KMLs of ground-track locations (under Tech Specs)</a:t>
            </a:r>
          </a:p>
          <a:p>
            <a:pPr lvl="1"/>
            <a:r>
              <a:rPr lang="en-US" dirty="0"/>
              <a:t>Animations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The NSIDC landing page (https://</a:t>
            </a:r>
            <a:r>
              <a:rPr lang="en-US" dirty="0" err="1"/>
              <a:t>nsidc.org</a:t>
            </a:r>
            <a:r>
              <a:rPr lang="en-US" dirty="0"/>
              <a:t>/data/icesat-2):</a:t>
            </a:r>
          </a:p>
          <a:p>
            <a:pPr lvl="1"/>
            <a:r>
              <a:rPr lang="en-US" dirty="0"/>
              <a:t>Product format descriptions</a:t>
            </a:r>
          </a:p>
          <a:p>
            <a:pPr lvl="1"/>
            <a:r>
              <a:rPr lang="en-US" dirty="0"/>
              <a:t>Data file naming conventions</a:t>
            </a:r>
          </a:p>
          <a:p>
            <a:pPr lvl="1"/>
            <a:r>
              <a:rPr lang="en-US" dirty="0"/>
              <a:t>News on data releases</a:t>
            </a:r>
          </a:p>
          <a:p>
            <a:pPr lvl="1"/>
            <a:r>
              <a:rPr lang="en-US" dirty="0"/>
              <a:t>Known issue descriptions</a:t>
            </a:r>
          </a:p>
          <a:p>
            <a:pPr lvl="1"/>
            <a:r>
              <a:rPr lang="en-US" dirty="0"/>
              <a:t>Data(!)</a:t>
            </a:r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037" y="3395575"/>
            <a:ext cx="4121999" cy="31774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5B5EC7-B12D-A246-8FB6-6D7CE853C6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84956"/>
            <a:ext cx="9134475" cy="52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 dirty="0">
                <a:solidFill>
                  <a:prstClr val="black"/>
                </a:solidFill>
                <a:latin typeface="Calibri"/>
              </a:rPr>
              <a:t>Where to learn more</a:t>
            </a:r>
          </a:p>
        </p:txBody>
      </p:sp>
    </p:spTree>
    <p:extLst>
      <p:ext uri="{BB962C8B-B14F-4D97-AF65-F5344CB8AC3E}">
        <p14:creationId xmlns:p14="http://schemas.microsoft.com/office/powerpoint/2010/main" val="345157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</TotalTime>
  <Words>213</Words>
  <Application>Microsoft Macintosh PowerPoint</Application>
  <PresentationFormat>On-screen Show (4:3)</PresentationFormat>
  <Paragraphs>59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Cambria</vt:lpstr>
      <vt:lpstr>Office Theme</vt:lpstr>
      <vt:lpstr>PowerPoint Presentation</vt:lpstr>
      <vt:lpstr>Green light - 532.272 nm  91-day revisit  Ground tracks at icesat-2.gsfc.nasa.gov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Devon Dunmire</dc:creator>
  <cp:lastModifiedBy>Devon Dunmire</cp:lastModifiedBy>
  <cp:revision>3</cp:revision>
  <dcterms:created xsi:type="dcterms:W3CDTF">2019-09-11T19:01:38Z</dcterms:created>
  <dcterms:modified xsi:type="dcterms:W3CDTF">2019-09-11T19:35:44Z</dcterms:modified>
</cp:coreProperties>
</file>

<file path=docProps/thumbnail.jpeg>
</file>